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8" r:id="rId3"/>
    <p:sldId id="269" r:id="rId4"/>
    <p:sldId id="265" r:id="rId5"/>
    <p:sldId id="266" r:id="rId6"/>
    <p:sldId id="272" r:id="rId7"/>
    <p:sldId id="267" r:id="rId8"/>
    <p:sldId id="257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86605-F345-854B-97D6-9C461D144A44}" v="51" dt="2021-07-27T12:02:45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8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8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1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5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5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81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9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5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0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55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7/31/21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8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3" descr="Cross-section of a plant stem under a microscope">
            <a:extLst>
              <a:ext uri="{FF2B5EF4-FFF2-40B4-BE49-F238E27FC236}">
                <a16:creationId xmlns:a16="http://schemas.microsoft.com/office/drawing/2014/main" id="{328F6120-7C14-4177-9A2C-4C2D423E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6" b="1273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2" name="Rectangle 18">
            <a:extLst>
              <a:ext uri="{FF2B5EF4-FFF2-40B4-BE49-F238E27FC236}">
                <a16:creationId xmlns:a16="http://schemas.microsoft.com/office/drawing/2014/main" id="{49ECC79D-12AA-4AB2-AA58-D0472E094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77D5D-5FD8-EC4C-8519-C67375902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5558590" cy="3184274"/>
          </a:xfrm>
        </p:spPr>
        <p:txBody>
          <a:bodyPr>
            <a:normAutofit/>
          </a:bodyPr>
          <a:lstStyle/>
          <a:p>
            <a:pPr algn="l"/>
            <a:r>
              <a:rPr lang="en-DE" sz="5100" dirty="0">
                <a:solidFill>
                  <a:srgbClr val="FFFFFF"/>
                </a:solidFill>
              </a:rPr>
              <a:t>Semi-supervised cell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84A43-24EE-724D-97E0-E7EA3835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/>
          </a:bodyPr>
          <a:lstStyle/>
          <a:p>
            <a:pPr algn="l"/>
            <a:r>
              <a:rPr lang="en-DE" sz="2200">
                <a:solidFill>
                  <a:srgbClr val="FFFFFF"/>
                </a:solidFill>
              </a:rPr>
              <a:t>Dr. Sebastian Schürmann, Dobrovolskii Sergei</a:t>
            </a:r>
          </a:p>
        </p:txBody>
      </p:sp>
      <p:grpSp>
        <p:nvGrpSpPr>
          <p:cNvPr id="53" name="Group 20">
            <a:extLst>
              <a:ext uri="{FF2B5EF4-FFF2-40B4-BE49-F238E27FC236}">
                <a16:creationId xmlns:a16="http://schemas.microsoft.com/office/drawing/2014/main" id="{E2F6F869-F143-4607-BEE5-AA6FEB71E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77400" y="254882"/>
            <a:ext cx="1942299" cy="2505141"/>
            <a:chOff x="559425" y="344186"/>
            <a:chExt cx="1942299" cy="2505141"/>
          </a:xfrm>
        </p:grpSpPr>
        <p:sp useBgFill="1">
          <p:nvSpPr>
            <p:cNvPr id="54" name="Graphic 10">
              <a:extLst>
                <a:ext uri="{FF2B5EF4-FFF2-40B4-BE49-F238E27FC236}">
                  <a16:creationId xmlns:a16="http://schemas.microsoft.com/office/drawing/2014/main" id="{C75470B2-BBA7-4280-A6F6-FAE9E9F1C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559425" y="995030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5" name="Oval 22">
              <a:extLst>
                <a:ext uri="{FF2B5EF4-FFF2-40B4-BE49-F238E27FC236}">
                  <a16:creationId xmlns:a16="http://schemas.microsoft.com/office/drawing/2014/main" id="{9A54C6CC-DDAA-4A39-ADF6-3C8475C59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286000" y="1378534"/>
              <a:ext cx="215724" cy="215724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6" name="Oval 23">
              <a:extLst>
                <a:ext uri="{FF2B5EF4-FFF2-40B4-BE49-F238E27FC236}">
                  <a16:creationId xmlns:a16="http://schemas.microsoft.com/office/drawing/2014/main" id="{714358CC-CF77-4F38-89E2-D6A3ABD0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10155" y="3441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57" name="Oval 24">
              <a:extLst>
                <a:ext uri="{FF2B5EF4-FFF2-40B4-BE49-F238E27FC236}">
                  <a16:creationId xmlns:a16="http://schemas.microsoft.com/office/drawing/2014/main" id="{0CB44DA0-4772-4F1E-982F-12BAC7C58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38200" y="2514942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4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E87A-4B8A-7146-9C0A-79801AC6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Mask after median filtering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CD6FDC-BE70-4244-897B-A545B8B90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6200" y="1850231"/>
            <a:ext cx="5450504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57071-7A21-EB4D-B8D2-CBA5BE5E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850230"/>
            <a:ext cx="5918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0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1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2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3" name="Oval 12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" name="Oval 14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7B2BB7-8E22-4794-9BDE-B71129D7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7697" y="189413"/>
            <a:ext cx="2019905" cy="1778845"/>
            <a:chOff x="207697" y="189413"/>
            <a:chExt cx="2019905" cy="1778845"/>
          </a:xfrm>
        </p:grpSpPr>
        <p:sp useBgFill="1">
          <p:nvSpPr>
            <p:cNvPr id="22" name="Graphic 10">
              <a:extLst>
                <a:ext uri="{FF2B5EF4-FFF2-40B4-BE49-F238E27FC236}">
                  <a16:creationId xmlns:a16="http://schemas.microsoft.com/office/drawing/2014/main" id="{F2CC297A-905C-42B8-BFEC-55FB2FCF2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07697" y="189413"/>
              <a:ext cx="1261009" cy="126100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895FAF0E-8EDF-4055-9578-394F1ACB3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89661" y="1671181"/>
              <a:ext cx="297077" cy="297077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4" name="Oval 23">
              <a:extLst>
                <a:ext uri="{FF2B5EF4-FFF2-40B4-BE49-F238E27FC236}">
                  <a16:creationId xmlns:a16="http://schemas.microsoft.com/office/drawing/2014/main" id="{AEC4BAA7-1F27-4F25-9D16-9099BF9AC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017290" y="592943"/>
              <a:ext cx="210312" cy="210312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1F2102-564B-D34E-B8A6-8EB3B818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35" y="728905"/>
            <a:ext cx="3933965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Mask overlay with one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721B81-BAE0-C148-A62F-CE09AED2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7378" y="575425"/>
            <a:ext cx="5720428" cy="5749175"/>
          </a:xfrm>
          <a:prstGeom prst="rect">
            <a:avLst/>
          </a:prstGeom>
        </p:spPr>
      </p:pic>
      <p:sp useBgFill="1">
        <p:nvSpPr>
          <p:cNvPr id="26" name="Oval 25">
            <a:extLst>
              <a:ext uri="{FF2B5EF4-FFF2-40B4-BE49-F238E27FC236}">
                <a16:creationId xmlns:a16="http://schemas.microsoft.com/office/drawing/2014/main" id="{8333FD0A-502E-4A24-8E99-5496F09DC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70962" y="5630260"/>
            <a:ext cx="355414" cy="355414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4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C6C4-B384-8F49-8F98-3C1690C6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FB55-72EC-5942-B2C6-987BA2C93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For image XYZC stacks acquired from confocal microscope we have to:</a:t>
            </a:r>
          </a:p>
          <a:p>
            <a:r>
              <a:rPr lang="en-DE" dirty="0"/>
              <a:t>Segment</a:t>
            </a:r>
          </a:p>
          <a:p>
            <a:r>
              <a:rPr lang="en-DE" dirty="0"/>
              <a:t>Count</a:t>
            </a:r>
          </a:p>
          <a:p>
            <a:r>
              <a:rPr lang="en-DE" dirty="0"/>
              <a:t>Measure</a:t>
            </a:r>
          </a:p>
          <a:p>
            <a:pPr marL="0" indent="0">
              <a:buNone/>
            </a:pPr>
            <a:r>
              <a:rPr lang="en-GB" dirty="0"/>
              <a:t>T</a:t>
            </a:r>
            <a:r>
              <a:rPr lang="en-DE" dirty="0"/>
              <a:t>he human Immune cells</a:t>
            </a:r>
          </a:p>
        </p:txBody>
      </p:sp>
    </p:spTree>
    <p:extLst>
      <p:ext uri="{BB962C8B-B14F-4D97-AF65-F5344CB8AC3E}">
        <p14:creationId xmlns:p14="http://schemas.microsoft.com/office/powerpoint/2010/main" val="171548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B6A0-0C31-C840-8623-B40BCC14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Proposed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09E5-B575-684A-A26A-5D0A514B2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Mini Thesis</a:t>
            </a:r>
          </a:p>
          <a:p>
            <a:pPr lvl="1"/>
            <a:r>
              <a:rPr lang="en-DE" dirty="0"/>
              <a:t>Random Forest semi-automated labeling, that will be used as a Training data for a Neural Network</a:t>
            </a:r>
          </a:p>
          <a:p>
            <a:r>
              <a:rPr lang="en-DE" dirty="0"/>
              <a:t>Master Thesis:</a:t>
            </a:r>
          </a:p>
          <a:p>
            <a:pPr lvl="1"/>
            <a:r>
              <a:rPr lang="en-DE" dirty="0"/>
              <a:t>U-Net network will be trained on the labeled data to produce the semantic segmentation or</a:t>
            </a:r>
          </a:p>
          <a:p>
            <a:pPr lvl="1"/>
            <a:r>
              <a:rPr lang="en-DE" dirty="0"/>
              <a:t>Mask R-CNN to create Instance segmentation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655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BC4DC-B0BC-584F-87C8-4A5AD100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FFB9E-DC94-9444-BB5D-3EFBFBBF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293" y="1790700"/>
            <a:ext cx="4274891" cy="4274891"/>
          </a:xfrm>
        </p:spPr>
      </p:pic>
      <p:pic>
        <p:nvPicPr>
          <p:cNvPr id="7" name="Picture 6" descr="A picture containing branchiopod crustacean&#10;&#10;Description automatically generated">
            <a:extLst>
              <a:ext uri="{FF2B5EF4-FFF2-40B4-BE49-F238E27FC236}">
                <a16:creationId xmlns:a16="http://schemas.microsoft.com/office/drawing/2014/main" id="{80CC493B-E4F4-9E43-9EED-B58EA15E7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08" t="35300" r="37814" b="41102"/>
          <a:stretch/>
        </p:blipFill>
        <p:spPr>
          <a:xfrm>
            <a:off x="6973789" y="1790700"/>
            <a:ext cx="4380011" cy="4274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D9B80-5B31-1542-9215-188A573670AD}"/>
              </a:ext>
            </a:extLst>
          </p:cNvPr>
          <p:cNvSpPr txBox="1"/>
          <p:nvPr/>
        </p:nvSpPr>
        <p:spPr>
          <a:xfrm>
            <a:off x="930603" y="191241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B4C7B-D2F7-DC45-98F9-D349D7D2EA82}"/>
              </a:ext>
            </a:extLst>
          </p:cNvPr>
          <p:cNvSpPr txBox="1"/>
          <p:nvPr/>
        </p:nvSpPr>
        <p:spPr>
          <a:xfrm>
            <a:off x="972178" y="17907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4F7AC-6DA1-B84E-8656-CBED1D7FE65E}"/>
              </a:ext>
            </a:extLst>
          </p:cNvPr>
          <p:cNvSpPr txBox="1"/>
          <p:nvPr/>
        </p:nvSpPr>
        <p:spPr>
          <a:xfrm>
            <a:off x="6405945" y="172716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6016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8EE7-07CF-594C-82EC-BFA8EA81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787CF7-6B11-DC4C-8813-D094FCF9F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1690688"/>
            <a:ext cx="5600700" cy="421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A27FE-4144-DE43-85AA-96C65D7A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86" y="1690688"/>
            <a:ext cx="4287714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8EE7-07CF-594C-82EC-BFA8EA81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with noise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CC2F3-B33B-0E47-AF23-9DFC0CD8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4618"/>
            <a:ext cx="4127500" cy="347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941B4-CF0C-5C47-BD60-8C74DB98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53" y="2214618"/>
            <a:ext cx="455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0A92-406C-9F49-A8A9-A6ECECFB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Weka segmentation plugin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84888-555E-B044-BA77-F5286C56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013" y="1690688"/>
            <a:ext cx="55859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3C120D79-8F2E-D240-8014-CB3D65BEBC0A}"/>
              </a:ext>
            </a:extLst>
          </p:cNvPr>
          <p:cNvSpPr/>
          <p:nvPr/>
        </p:nvSpPr>
        <p:spPr>
          <a:xfrm>
            <a:off x="5498222" y="1454312"/>
            <a:ext cx="5536328" cy="529469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EB450-2297-8546-99A7-88525991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procedure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820194-5182-F645-9CD4-F004A431C42F}"/>
              </a:ext>
            </a:extLst>
          </p:cNvPr>
          <p:cNvSpPr/>
          <p:nvPr/>
        </p:nvSpPr>
        <p:spPr>
          <a:xfrm>
            <a:off x="3418490" y="1550851"/>
            <a:ext cx="1891862" cy="134532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Feature maps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4DBDE9-2F39-4D46-B132-9FD5EED571FC}"/>
              </a:ext>
            </a:extLst>
          </p:cNvPr>
          <p:cNvSpPr/>
          <p:nvPr/>
        </p:nvSpPr>
        <p:spPr>
          <a:xfrm>
            <a:off x="987972" y="2756338"/>
            <a:ext cx="1891862" cy="13453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Stack</a:t>
            </a:r>
          </a:p>
        </p:txBody>
      </p:sp>
      <p:pic>
        <p:nvPicPr>
          <p:cNvPr id="15" name="Graphic 14" descr="Arrow circle with solid fill">
            <a:extLst>
              <a:ext uri="{FF2B5EF4-FFF2-40B4-BE49-F238E27FC236}">
                <a16:creationId xmlns:a16="http://schemas.microsoft.com/office/drawing/2014/main" id="{B27BB9E7-C01A-D84D-8720-832891C1C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540839">
            <a:off x="7923082" y="3845649"/>
            <a:ext cx="766175" cy="766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2E89B1-A3B5-6442-97DF-2C6F0C4AB0CF}"/>
              </a:ext>
            </a:extLst>
          </p:cNvPr>
          <p:cNvSpPr/>
          <p:nvPr/>
        </p:nvSpPr>
        <p:spPr>
          <a:xfrm>
            <a:off x="8544910" y="2756338"/>
            <a:ext cx="1891862" cy="13453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Random Forset classifier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8B0E9-1EBA-BC4A-9E66-124A7A76E8C8}"/>
              </a:ext>
            </a:extLst>
          </p:cNvPr>
          <p:cNvSpPr/>
          <p:nvPr/>
        </p:nvSpPr>
        <p:spPr>
          <a:xfrm>
            <a:off x="6096000" y="2756338"/>
            <a:ext cx="1891862" cy="13453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Human Input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B5984C-87C5-D843-8FD6-DE1E755439DF}"/>
              </a:ext>
            </a:extLst>
          </p:cNvPr>
          <p:cNvSpPr/>
          <p:nvPr/>
        </p:nvSpPr>
        <p:spPr>
          <a:xfrm>
            <a:off x="7434155" y="4673353"/>
            <a:ext cx="1891862" cy="1345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Result Observation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5CD5E5F-5125-6440-9EDD-C99160C5A652}"/>
              </a:ext>
            </a:extLst>
          </p:cNvPr>
          <p:cNvSpPr/>
          <p:nvPr/>
        </p:nvSpPr>
        <p:spPr>
          <a:xfrm>
            <a:off x="2865381" y="3308254"/>
            <a:ext cx="3230617" cy="2414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B4FA69A-9992-AF45-9929-6F10999CB871}"/>
              </a:ext>
            </a:extLst>
          </p:cNvPr>
          <p:cNvSpPr/>
          <p:nvPr/>
        </p:nvSpPr>
        <p:spPr>
          <a:xfrm rot="19410101">
            <a:off x="2635407" y="2250121"/>
            <a:ext cx="785647" cy="2414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CBAFFC2-C32B-8541-9820-79536E35FAD5}"/>
              </a:ext>
            </a:extLst>
          </p:cNvPr>
          <p:cNvSpPr/>
          <p:nvPr/>
        </p:nvSpPr>
        <p:spPr>
          <a:xfrm>
            <a:off x="7987862" y="3308254"/>
            <a:ext cx="557048" cy="2414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C7F2C7B-E54D-E54B-8F14-3954BA4FA1E0}"/>
              </a:ext>
            </a:extLst>
          </p:cNvPr>
          <p:cNvSpPr/>
          <p:nvPr/>
        </p:nvSpPr>
        <p:spPr>
          <a:xfrm rot="7986809">
            <a:off x="8843184" y="4266761"/>
            <a:ext cx="557048" cy="2414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241E7B3-2198-5D4F-9FF8-3BA37977D0F7}"/>
              </a:ext>
            </a:extLst>
          </p:cNvPr>
          <p:cNvSpPr/>
          <p:nvPr/>
        </p:nvSpPr>
        <p:spPr>
          <a:xfrm rot="13502500">
            <a:off x="7295667" y="4270200"/>
            <a:ext cx="557048" cy="2414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6B20670-28BD-9948-80DC-27056C11E415}"/>
              </a:ext>
            </a:extLst>
          </p:cNvPr>
          <p:cNvSpPr/>
          <p:nvPr/>
        </p:nvSpPr>
        <p:spPr>
          <a:xfrm rot="469581">
            <a:off x="5435997" y="2191165"/>
            <a:ext cx="3658348" cy="262559"/>
          </a:xfrm>
          <a:prstGeom prst="rightArrow">
            <a:avLst>
              <a:gd name="adj1" fmla="val 50000"/>
              <a:gd name="adj2" fmla="val 1125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C72115-C333-A546-8B6F-1A945AE5C2C3}"/>
              </a:ext>
            </a:extLst>
          </p:cNvPr>
          <p:cNvSpPr/>
          <p:nvPr/>
        </p:nvSpPr>
        <p:spPr>
          <a:xfrm>
            <a:off x="1043057" y="4842641"/>
            <a:ext cx="1891862" cy="13453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Mask Stack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CC388A8-601A-7C41-B4A8-9AA2C53C14B4}"/>
              </a:ext>
            </a:extLst>
          </p:cNvPr>
          <p:cNvSpPr/>
          <p:nvPr/>
        </p:nvSpPr>
        <p:spPr>
          <a:xfrm flipH="1">
            <a:off x="5310351" y="5307150"/>
            <a:ext cx="2123803" cy="3471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B2346-21DC-1548-AE5D-28333D157F06}"/>
              </a:ext>
            </a:extLst>
          </p:cNvPr>
          <p:cNvSpPr/>
          <p:nvPr/>
        </p:nvSpPr>
        <p:spPr>
          <a:xfrm>
            <a:off x="3415831" y="4842641"/>
            <a:ext cx="1891862" cy="13453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Post Processing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4970853-CB58-F742-A302-078EE8D0FFF4}"/>
              </a:ext>
            </a:extLst>
          </p:cNvPr>
          <p:cNvSpPr/>
          <p:nvPr/>
        </p:nvSpPr>
        <p:spPr>
          <a:xfrm flipH="1">
            <a:off x="2934919" y="5307150"/>
            <a:ext cx="478254" cy="3471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729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685A-30E0-4043-A414-2CB92454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Mask before post processing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77B3F1-5456-404D-8F49-04A757859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073" y="1789113"/>
            <a:ext cx="5608724" cy="4454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AEED0-9CCD-BB46-A463-BD7A39B8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789113"/>
            <a:ext cx="5148426" cy="44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123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AnalogousFromLightSeedRightStep">
      <a:dk1>
        <a:srgbClr val="000000"/>
      </a:dk1>
      <a:lt1>
        <a:srgbClr val="FFFFFF"/>
      </a:lt1>
      <a:dk2>
        <a:srgbClr val="2C2441"/>
      </a:dk2>
      <a:lt2>
        <a:srgbClr val="E8E2E4"/>
      </a:lt2>
      <a:accent1>
        <a:srgbClr val="81AA9A"/>
      </a:accent1>
      <a:accent2>
        <a:srgbClr val="74A9AA"/>
      </a:accent2>
      <a:accent3>
        <a:srgbClr val="86A5BE"/>
      </a:accent3>
      <a:accent4>
        <a:srgbClr val="7F87BA"/>
      </a:accent4>
      <a:accent5>
        <a:srgbClr val="A396C6"/>
      </a:accent5>
      <a:accent6>
        <a:srgbClr val="A87FBA"/>
      </a:accent6>
      <a:hlink>
        <a:srgbClr val="AE6984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117</Words>
  <Application>Microsoft Macintosh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Courier New</vt:lpstr>
      <vt:lpstr>Open sans</vt:lpstr>
      <vt:lpstr>Segoe UI</vt:lpstr>
      <vt:lpstr>MinimalXOVTI</vt:lpstr>
      <vt:lpstr>Semi-supervised cell segmentation</vt:lpstr>
      <vt:lpstr>Goal</vt:lpstr>
      <vt:lpstr>Proposed pipeline</vt:lpstr>
      <vt:lpstr>Data</vt:lpstr>
      <vt:lpstr>Data</vt:lpstr>
      <vt:lpstr>Data with noise</vt:lpstr>
      <vt:lpstr>Weka segmentation plugin</vt:lpstr>
      <vt:lpstr>Labeling procedure</vt:lpstr>
      <vt:lpstr>Mask before post processing</vt:lpstr>
      <vt:lpstr>Mask after median filtering</vt:lpstr>
      <vt:lpstr>Mask overlay with one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Dobrovolsky</dc:creator>
  <cp:lastModifiedBy>Sergey Dobrovolsky</cp:lastModifiedBy>
  <cp:revision>3</cp:revision>
  <dcterms:created xsi:type="dcterms:W3CDTF">2021-06-23T15:12:20Z</dcterms:created>
  <dcterms:modified xsi:type="dcterms:W3CDTF">2021-07-31T10:43:08Z</dcterms:modified>
</cp:coreProperties>
</file>